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A84F68-669F-4D79-9EC0-08E453DBAAD9}">
  <a:tblStyle styleId="{83A84F68-669F-4D79-9EC0-08E453DBAA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24727f6d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24727f6d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d7356b3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5d7356b3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5d7356b3e_5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5d7356b3e_5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24727f6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24727f6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24727f6d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24727f6d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533d4db6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533d4db6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533d4db6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533d4db6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24727f6d6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24727f6d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24727f6d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24727f6d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4452" y="-178714"/>
            <a:ext cx="3429001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998621"/>
            <a:ext cx="9144000" cy="41448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1257300" y="1401340"/>
            <a:ext cx="7123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257299" y="3071060"/>
            <a:ext cx="7123200" cy="16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438" y="998621"/>
            <a:ext cx="148549" cy="414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4452" y="1140959"/>
            <a:ext cx="8632437" cy="286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52" y="0"/>
            <a:ext cx="34289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/>
        </p:nvSpPr>
        <p:spPr>
          <a:xfrm>
            <a:off x="624567" y="4088266"/>
            <a:ext cx="7580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rPr>
              <a:t>October 10 – 12, 2019 </a:t>
            </a:r>
            <a:r>
              <a:rPr b="0" i="0" lang="en" sz="1700" u="none" cap="none" strike="noStrike">
                <a:solidFill>
                  <a:srgbClr val="FFCB0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700" u="none" cap="none" strike="noStrike"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rPr>
              <a:t>Hyatt Rosemont, Rosemont, IL </a:t>
            </a:r>
            <a:r>
              <a:rPr b="0" i="0" lang="en" sz="1700" u="none" cap="none" strike="noStrike">
                <a:solidFill>
                  <a:srgbClr val="FFCB03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1" i="0" lang="en" sz="1700" u="none" cap="none" strike="noStrike"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rPr>
              <a:t>#ASSPLeadership</a:t>
            </a:r>
            <a:endParaRPr b="1" sz="1700">
              <a:solidFill>
                <a:srgbClr val="0064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8" name="Google Shape;78;p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79" name="Google Shape;79;p1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1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1" name="Google Shape;81;p1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82" name="Google Shape;82;p1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1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4" name="Google Shape;84;p1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1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 rot="5400000">
            <a:off x="4544476" y="-2673741"/>
            <a:ext cx="119400" cy="79512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 rot="5400000">
            <a:off x="4544476" y="-2578536"/>
            <a:ext cx="119400" cy="79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764691"/>
            <a:ext cx="7886700" cy="25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435"/>
              </a:buClr>
              <a:buSzPts val="21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628650" y="321377"/>
            <a:ext cx="7886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35"/>
              </a:buClr>
              <a:buSzPts val="3300"/>
              <a:buFont typeface="Arial"/>
              <a:buNone/>
              <a:defRPr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28650" y="46388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988359"/>
            <a:ext cx="9144000" cy="31668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1253112" y="1737058"/>
            <a:ext cx="7123200" cy="16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3438" y="988358"/>
            <a:ext cx="148549" cy="316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29888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35"/>
              </a:buClr>
              <a:buSzPts val="3300"/>
              <a:buFont typeface="Arial"/>
              <a:buNone/>
              <a:defRPr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580227"/>
            <a:ext cx="78867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435"/>
              </a:buClr>
              <a:buSzPts val="21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5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28650" y="46388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144000" cy="51435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119792" y="0"/>
            <a:ext cx="119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 showMasterSp="0">
  <p:cSld name="7_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29888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35"/>
              </a:buClr>
              <a:buSzPts val="3300"/>
              <a:buFont typeface="Arial"/>
              <a:buNone/>
              <a:defRPr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8650" y="1580227"/>
            <a:ext cx="78867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435"/>
              </a:buClr>
              <a:buSzPts val="2100"/>
              <a:buFont typeface="Arial"/>
              <a:buAutoNum type="arabicPeriod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800"/>
              <a:buFont typeface="Arial"/>
              <a:buAutoNum type="alphaUcPeriod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500"/>
              <a:buFont typeface="Arial"/>
              <a:buAutoNum type="alphaLcPeriod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Font typeface="Arial"/>
              <a:buAutoNum type="romanLcPeriod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28650" y="46388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144000" cy="51435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119792" y="0"/>
            <a:ext cx="119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>
  <p:cSld name="3_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29888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35"/>
              </a:buClr>
              <a:buSzPts val="3300"/>
              <a:buFont typeface="Arial"/>
              <a:buNone/>
              <a:defRPr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28650" y="46388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0" y="0"/>
            <a:ext cx="144000" cy="51435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119792" y="0"/>
            <a:ext cx="119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28650" y="1554482"/>
            <a:ext cx="3886200" cy="28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435"/>
              </a:buClr>
              <a:buSzPts val="21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5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32512" y="1554482"/>
            <a:ext cx="3886200" cy="28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435"/>
              </a:buClr>
              <a:buSzPts val="21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5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>
            <p:ph idx="2" type="pic"/>
          </p:nvPr>
        </p:nvSpPr>
        <p:spPr>
          <a:xfrm>
            <a:off x="239062" y="0"/>
            <a:ext cx="890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>
            <a:off x="0" y="0"/>
            <a:ext cx="144000" cy="51435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19792" y="0"/>
            <a:ext cx="119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628650" y="46388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 showMasterSp="0">
  <p:cSld name="5_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>
            <p:ph idx="2" type="pic"/>
          </p:nvPr>
        </p:nvSpPr>
        <p:spPr>
          <a:xfrm>
            <a:off x="0" y="0"/>
            <a:ext cx="5388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/>
          <p:nvPr/>
        </p:nvSpPr>
        <p:spPr>
          <a:xfrm>
            <a:off x="5388313" y="0"/>
            <a:ext cx="144000" cy="51435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5508105" y="0"/>
            <a:ext cx="119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5997940" y="1452281"/>
            <a:ext cx="2581800" cy="2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435"/>
              </a:buClr>
              <a:buSzPts val="21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5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5997939" y="298880"/>
            <a:ext cx="2581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35"/>
              </a:buClr>
              <a:buSzPts val="3300"/>
              <a:buFont typeface="Arial"/>
              <a:buNone/>
              <a:defRPr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5997939" y="4638886"/>
            <a:ext cx="37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 showMasterSp="0">
  <p:cSld name="6_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>
            <p:ph idx="2" type="pic"/>
          </p:nvPr>
        </p:nvSpPr>
        <p:spPr>
          <a:xfrm>
            <a:off x="0" y="0"/>
            <a:ext cx="2658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/>
          <p:nvPr/>
        </p:nvSpPr>
        <p:spPr>
          <a:xfrm>
            <a:off x="2633525" y="0"/>
            <a:ext cx="144000" cy="51435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2753317" y="0"/>
            <a:ext cx="119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405884" y="1452281"/>
            <a:ext cx="5173800" cy="2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435"/>
              </a:buClr>
              <a:buSzPts val="21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5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B03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3405884" y="298880"/>
            <a:ext cx="5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435"/>
              </a:buClr>
              <a:buSzPts val="3300"/>
              <a:buFont typeface="Arial"/>
              <a:buNone/>
              <a:defRPr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3405884" y="46388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2685" y="4433061"/>
            <a:ext cx="747379" cy="6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50303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b="1" i="0" sz="3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85949"/>
            <a:ext cx="78867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1257300" y="1401350"/>
            <a:ext cx="7599600" cy="137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ARVP  Technology/Communication Update</a:t>
            </a:r>
            <a:endParaRPr sz="4200"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1257299" y="3071060"/>
            <a:ext cx="7123200" cy="161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Spring 2021 ROC Meeting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Region I ASSP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25" y="192100"/>
            <a:ext cx="8536376" cy="4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298880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Document Storage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28650" y="1580227"/>
            <a:ext cx="7886700" cy="278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▪"/>
            </a:pPr>
            <a:r>
              <a:rPr lang="en"/>
              <a:t>Society-Provided Google Drive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15GB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Upgradable as needed (chapter paid)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/>
              <a:t>Allows for Cloud-Based storage of chapter documents (and possibly other things):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Chapter By-Laws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Financial Records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Chapter Meeting Minutes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COMT Tracker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Agendas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Presentations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900" y="2968950"/>
            <a:ext cx="26479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613" y="544400"/>
            <a:ext cx="6601424" cy="413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275450" y="52830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813675"/>
            <a:ext cx="7275684" cy="19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25" y="2895100"/>
            <a:ext cx="7161999" cy="207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75450" y="52830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1047025"/>
            <a:ext cx="8131702" cy="16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628650" y="298880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</a:t>
            </a:r>
            <a:r>
              <a:rPr lang="en"/>
              <a:t> Chapter Platforms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628650" y="1449150"/>
            <a:ext cx="8286600" cy="278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▪"/>
            </a:pPr>
            <a:r>
              <a:rPr lang="en" sz="2300"/>
              <a:t>Next year Region </a:t>
            </a:r>
            <a:r>
              <a:rPr lang="en" sz="2300" u="sng"/>
              <a:t>will</a:t>
            </a:r>
            <a:r>
              <a:rPr lang="en" sz="2300"/>
              <a:t> cancel contract with GoTo Account</a:t>
            </a:r>
            <a:endParaRPr sz="23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One host at a time with 19  different chapters using it.</a:t>
            </a:r>
            <a:endParaRPr sz="20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" sz="2300"/>
              <a:t>Recommend Password Protection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" sz="2300"/>
              <a:t>Ideas on charging for meetings: $5 recommended donation to fund scholarship program</a:t>
            </a:r>
            <a:endParaRPr sz="2300"/>
          </a:p>
        </p:txBody>
      </p:sp>
      <p:graphicFrame>
        <p:nvGraphicFramePr>
          <p:cNvPr id="129" name="Google Shape;129;p19"/>
          <p:cNvGraphicFramePr/>
          <p:nvPr/>
        </p:nvGraphicFramePr>
        <p:xfrm>
          <a:off x="449675" y="391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{83A84F68-669F-4D79-9EC0-08E453DBAAD9}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$150 - $200 / Year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$50 - $400 / Year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475" y="3915075"/>
            <a:ext cx="1415370" cy="3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475" y="3915075"/>
            <a:ext cx="1491403" cy="3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2650" y="3306700"/>
            <a:ext cx="1621300" cy="7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4737" y="4236750"/>
            <a:ext cx="1017126" cy="5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4418" y="3330025"/>
            <a:ext cx="1271750" cy="7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3567" y="4083912"/>
            <a:ext cx="913470" cy="7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628650" y="298880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PDC/Symposium Options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813" y="14564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763" y="1708130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63" y="0"/>
            <a:ext cx="8965473" cy="491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604850" y="25030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Preferences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5" y="1050999"/>
            <a:ext cx="4883949" cy="39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>
            <a:off x="2067725" y="3738575"/>
            <a:ext cx="1337400" cy="174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